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2" r:id="rId3"/>
    <p:sldId id="273" r:id="rId4"/>
    <p:sldId id="257" r:id="rId5"/>
    <p:sldId id="271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FF0000"/>
                </a:solidFill>
              </a:rPr>
              <a:t>مواظب </a:t>
            </a:r>
            <a:r>
              <a:rPr lang="fa-IR" b="1" dirty="0" smtClean="0">
                <a:solidFill>
                  <a:srgbClr val="FF0000"/>
                </a:solidFill>
                <a:latin typeface="Arial Black" pitchFamily="34" charset="0"/>
              </a:rPr>
              <a:t>قاتل نامرئي </a:t>
            </a:r>
            <a:r>
              <a:rPr lang="fa-IR" b="1" dirty="0" smtClean="0">
                <a:solidFill>
                  <a:srgbClr val="FF0000"/>
                </a:solidFill>
              </a:rPr>
              <a:t>باشيد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http://zenstoves.net/CO/co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295400"/>
            <a:ext cx="7010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b="1" dirty="0" smtClean="0">
                <a:solidFill>
                  <a:srgbClr val="FF0000"/>
                </a:solidFill>
                <a:cs typeface="+mn-cs"/>
              </a:rPr>
              <a:t>نكات ايمني جهت جلوگيري از پخش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co</a:t>
            </a:r>
            <a:endParaRPr lang="en-US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5257800"/>
          </a:xfrm>
        </p:spPr>
        <p:txBody>
          <a:bodyPr>
            <a:noAutofit/>
          </a:bodyPr>
          <a:lstStyle/>
          <a:p>
            <a:pPr marL="742950" lvl="0" indent="-742950" algn="r" rtl="1">
              <a:buFont typeface="+mj-lt"/>
              <a:buAutoNum type="arabicPeriod"/>
            </a:pPr>
            <a:r>
              <a:rPr lang="fa-IR" sz="3400" b="1" dirty="0" smtClean="0"/>
              <a:t>از </a:t>
            </a:r>
            <a:r>
              <a:rPr lang="fa-IR" sz="3400" b="1" dirty="0" smtClean="0">
                <a:solidFill>
                  <a:srgbClr val="FF0000"/>
                </a:solidFill>
              </a:rPr>
              <a:t>بخاري استاندارد </a:t>
            </a:r>
            <a:r>
              <a:rPr lang="fa-IR" sz="3400" b="1" dirty="0" smtClean="0"/>
              <a:t>جهت گرم كردن منزل و محل كار استفاده نماييد و از هر گونه وسيله و مشعل غير استاندارد استفاده نكنيد . </a:t>
            </a:r>
            <a:endParaRPr lang="en-US" sz="3400" b="1" dirty="0" smtClean="0"/>
          </a:p>
          <a:p>
            <a:pPr marL="742950" lvl="0" indent="-742950" algn="r" rtl="1">
              <a:buFont typeface="+mj-lt"/>
              <a:buAutoNum type="arabicPeriod"/>
            </a:pPr>
            <a:r>
              <a:rPr lang="fa-IR" sz="3400" b="1" dirty="0" smtClean="0"/>
              <a:t>بخاري حتماً بايد توسط </a:t>
            </a:r>
            <a:r>
              <a:rPr lang="fa-IR" sz="3400" b="1" dirty="0" smtClean="0">
                <a:solidFill>
                  <a:srgbClr val="FF0000"/>
                </a:solidFill>
              </a:rPr>
              <a:t>لوله به دودكش وصل </a:t>
            </a:r>
            <a:r>
              <a:rPr lang="fa-IR" sz="3400" b="1" dirty="0" smtClean="0"/>
              <a:t>و گازهاي حاصل از سوختن از ساختمان خارج گردد . </a:t>
            </a:r>
            <a:endParaRPr lang="en-US" sz="3400" b="1" dirty="0" smtClean="0"/>
          </a:p>
          <a:p>
            <a:pPr marL="742950" lvl="0" indent="-742950" algn="r" rtl="1">
              <a:buFont typeface="+mj-lt"/>
              <a:buAutoNum type="arabicPeriod"/>
            </a:pPr>
            <a:r>
              <a:rPr lang="fa-IR" sz="3400" b="1" dirty="0" smtClean="0"/>
              <a:t>استفاده از </a:t>
            </a:r>
            <a:r>
              <a:rPr lang="fa-IR" sz="3400" b="1" dirty="0" smtClean="0">
                <a:solidFill>
                  <a:srgbClr val="FF0000"/>
                </a:solidFill>
              </a:rPr>
              <a:t>لوله هاي فنري خطرناك </a:t>
            </a:r>
            <a:r>
              <a:rPr lang="fa-IR" sz="3400" b="1" dirty="0" smtClean="0"/>
              <a:t>بوده و بايد از لوله هاي استاندارد و بدون منفذ استفاده نمائيم . </a:t>
            </a:r>
            <a:endParaRPr lang="en-US" sz="3400" b="1" dirty="0" smtClean="0"/>
          </a:p>
          <a:p>
            <a:pPr marL="742950" indent="-742950" algn="r" rtl="1">
              <a:buFont typeface="+mj-lt"/>
              <a:buAutoNum type="arabicPeriod"/>
            </a:pPr>
            <a:r>
              <a:rPr lang="fa-IR" sz="3400" b="1" dirty="0" smtClean="0">
                <a:solidFill>
                  <a:srgbClr val="FF0000"/>
                </a:solidFill>
              </a:rPr>
              <a:t>اتصالات لوله ها بايد محكم </a:t>
            </a:r>
            <a:r>
              <a:rPr lang="fa-IR" sz="3400" b="1" dirty="0" smtClean="0"/>
              <a:t>باشند و به راحتي جدا نگردند</a:t>
            </a:r>
            <a:endParaRPr lang="en-US" sz="3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rtl="1"/>
            <a:r>
              <a:rPr lang="fa-IR" b="1" dirty="0" smtClean="0">
                <a:solidFill>
                  <a:srgbClr val="FF0000"/>
                </a:solidFill>
              </a:rPr>
              <a:t>نكات ايمني جهت جلوگيري از پخش </a:t>
            </a:r>
            <a:r>
              <a:rPr lang="en-US" b="1" dirty="0" smtClean="0">
                <a:solidFill>
                  <a:srgbClr val="FF0000"/>
                </a:solidFill>
              </a:rPr>
              <a:t>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 algn="r" rtl="1">
              <a:buNone/>
            </a:pPr>
            <a:r>
              <a:rPr lang="en-US" dirty="0" smtClean="0"/>
              <a:t>-</a:t>
            </a:r>
            <a:r>
              <a:rPr lang="en-US" sz="3600" b="1" dirty="0" smtClean="0"/>
              <a:t>5</a:t>
            </a:r>
            <a:r>
              <a:rPr lang="fa-IR" sz="3600" b="1" dirty="0" smtClean="0"/>
              <a:t>قبل از گداشتن بخاري بايد </a:t>
            </a:r>
            <a:r>
              <a:rPr lang="fa-IR" sz="3600" b="1" dirty="0" smtClean="0">
                <a:solidFill>
                  <a:srgbClr val="FF0000"/>
                </a:solidFill>
              </a:rPr>
              <a:t>مسير دودكش </a:t>
            </a:r>
            <a:r>
              <a:rPr lang="fa-IR" sz="3600" b="1" dirty="0" smtClean="0"/>
              <a:t>به بالاي پشت بام مورد بازديد قرار گرفته تا مسير كاملاً باز باشد و چنانچه اين كار صورت نگرفته ، در زمان روشن بودن بخاري ، دست به لوله بزنيد كه چنانچه </a:t>
            </a:r>
            <a:r>
              <a:rPr lang="fa-IR" sz="3600" b="1" dirty="0" smtClean="0">
                <a:solidFill>
                  <a:srgbClr val="FF0000"/>
                </a:solidFill>
              </a:rPr>
              <a:t>لوله داغ باشد </a:t>
            </a:r>
            <a:r>
              <a:rPr lang="fa-IR" sz="3600" b="1" dirty="0" smtClean="0"/>
              <a:t>منواكسيد خارج و اگر سرد باشد منواكسيد كربن خارج نميگردد . </a:t>
            </a:r>
            <a:endParaRPr lang="en-US" sz="3600" b="1" dirty="0" smtClean="0"/>
          </a:p>
          <a:p>
            <a:pPr marL="514350" lvl="0" indent="-514350" algn="r" rtl="1">
              <a:buNone/>
            </a:pPr>
            <a:r>
              <a:rPr lang="en-US" sz="3600" b="1" dirty="0" smtClean="0"/>
              <a:t>6</a:t>
            </a:r>
            <a:r>
              <a:rPr lang="fa-IR" sz="3600" b="1" dirty="0" smtClean="0"/>
              <a:t>-از </a:t>
            </a:r>
            <a:r>
              <a:rPr lang="fa-IR" sz="3600" b="1" dirty="0" smtClean="0">
                <a:solidFill>
                  <a:srgbClr val="FF0000"/>
                </a:solidFill>
              </a:rPr>
              <a:t>بخاريهاي بدون دودكش </a:t>
            </a:r>
            <a:r>
              <a:rPr lang="fa-IR" sz="3600" b="1" dirty="0" smtClean="0"/>
              <a:t>در ساختمان به هيچ عنوان </a:t>
            </a:r>
            <a:r>
              <a:rPr lang="fa-IR" sz="3600" b="1" dirty="0" smtClean="0">
                <a:solidFill>
                  <a:srgbClr val="FF0000"/>
                </a:solidFill>
              </a:rPr>
              <a:t>استفاده نگردد </a:t>
            </a:r>
            <a:r>
              <a:rPr lang="fa-IR" sz="3600" b="1" dirty="0" smtClean="0"/>
              <a:t>. </a:t>
            </a:r>
            <a:endParaRPr lang="en-US" sz="3600" b="1" dirty="0" smtClean="0"/>
          </a:p>
          <a:p>
            <a:pPr marL="514350" indent="-514350" algn="r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b="1" dirty="0" smtClean="0">
                <a:solidFill>
                  <a:srgbClr val="FF0000"/>
                </a:solidFill>
              </a:rPr>
              <a:t>نكات ايمني جهت جلوگيري از پخش </a:t>
            </a:r>
            <a:r>
              <a:rPr lang="en-US" b="1" dirty="0" smtClean="0">
                <a:solidFill>
                  <a:srgbClr val="FF0000"/>
                </a:solidFill>
              </a:rPr>
              <a:t>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 algn="r" rtl="1">
              <a:buNone/>
            </a:pPr>
            <a:r>
              <a:rPr lang="fa-IR" sz="3700" b="1" dirty="0" smtClean="0"/>
              <a:t>7-</a:t>
            </a:r>
            <a:r>
              <a:rPr lang="fa-IR" sz="3700" b="1" dirty="0" smtClean="0">
                <a:solidFill>
                  <a:srgbClr val="FF0000"/>
                </a:solidFill>
              </a:rPr>
              <a:t>لوله بخاري را داخل آب قرار ندهيد </a:t>
            </a:r>
            <a:r>
              <a:rPr lang="fa-IR" sz="3700" b="1" dirty="0" smtClean="0"/>
              <a:t>زيرا منواكسيدكربن در آب ، كم محلول است و مانند اين است كه مسير دودكش در فضاي ساختمان بسته باشد و منواكسيد در داخل ساختمان پخش گردد . </a:t>
            </a:r>
            <a:endParaRPr lang="en-US" sz="3700" b="1" dirty="0" smtClean="0"/>
          </a:p>
          <a:p>
            <a:pPr lvl="0" algn="r" rtl="1">
              <a:buNone/>
            </a:pPr>
            <a:r>
              <a:rPr lang="fa-IR" sz="3700" b="1" dirty="0" smtClean="0"/>
              <a:t>8-لوله دود كش بايد از بلندترين نقطه ساختمان بين 30 تا 70 سانتيمتر بالاتر رفته و سپس كلاهك نصب گردد كه </a:t>
            </a:r>
            <a:r>
              <a:rPr lang="fa-IR" sz="3700" b="1" dirty="0" smtClean="0">
                <a:solidFill>
                  <a:srgbClr val="FF0000"/>
                </a:solidFill>
              </a:rPr>
              <a:t>كلاهك </a:t>
            </a:r>
            <a:r>
              <a:rPr lang="en-US" sz="3700" b="1" dirty="0" smtClean="0">
                <a:solidFill>
                  <a:srgbClr val="FF0000"/>
                </a:solidFill>
              </a:rPr>
              <a:t>H</a:t>
            </a:r>
            <a:r>
              <a:rPr lang="fa-IR" sz="3700" b="1" dirty="0" smtClean="0">
                <a:solidFill>
                  <a:srgbClr val="FF0000"/>
                </a:solidFill>
              </a:rPr>
              <a:t> </a:t>
            </a:r>
            <a:r>
              <a:rPr lang="fa-IR" sz="3700" b="1" dirty="0" smtClean="0"/>
              <a:t>بهترين نوع كلاهك مي باشد . </a:t>
            </a:r>
            <a:endParaRPr lang="en-US" sz="3700" b="1" dirty="0" smtClean="0"/>
          </a:p>
          <a:p>
            <a:pPr lvl="0" algn="r" rtl="1">
              <a:buNone/>
            </a:pPr>
            <a:r>
              <a:rPr lang="fa-IR" sz="3700" b="1" dirty="0" smtClean="0"/>
              <a:t>9-لوله نبايد دچار پيچ و خم داخل ديوار يا داخل منزل باشد </a:t>
            </a:r>
            <a:r>
              <a:rPr lang="fa-IR" b="1" dirty="0" smtClean="0"/>
              <a:t>. </a:t>
            </a:r>
            <a:endParaRPr lang="en-US" b="1" dirty="0" smtClean="0"/>
          </a:p>
          <a:p>
            <a:pPr lvl="0" algn="r" rtl="1">
              <a:buNone/>
            </a:pPr>
            <a:endParaRPr lang="en-US" b="1" dirty="0" smtClean="0"/>
          </a:p>
          <a:p>
            <a:pPr algn="r"/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b="1" dirty="0" smtClean="0">
                <a:solidFill>
                  <a:srgbClr val="FF0000"/>
                </a:solidFill>
              </a:rPr>
              <a:t>نكات ايمني جهت جلوگيري از پخش </a:t>
            </a:r>
            <a:r>
              <a:rPr lang="en-US" b="1" dirty="0" smtClean="0">
                <a:solidFill>
                  <a:srgbClr val="FF0000"/>
                </a:solidFill>
              </a:rPr>
              <a:t>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r" rtl="1">
              <a:buNone/>
            </a:pPr>
            <a:r>
              <a:rPr lang="fa-IR" sz="4000" b="1" dirty="0" smtClean="0"/>
              <a:t>10-از يك دودكش مشترك جهت دو وسيله گاز سوز استفاده نگردد يعني هر وسيله گاز سوز بايد يك خروجي و دودكش مجزا داشته باشد . </a:t>
            </a:r>
            <a:endParaRPr lang="en-US" sz="4000" b="1" dirty="0" smtClean="0"/>
          </a:p>
          <a:p>
            <a:pPr lvl="0" algn="r" rtl="1">
              <a:buNone/>
            </a:pPr>
            <a:r>
              <a:rPr lang="fa-IR" sz="4000" b="1" dirty="0" smtClean="0"/>
              <a:t>11-در </a:t>
            </a:r>
            <a:r>
              <a:rPr lang="fa-IR" sz="4000" b="1" dirty="0" smtClean="0">
                <a:solidFill>
                  <a:srgbClr val="FF0000"/>
                </a:solidFill>
              </a:rPr>
              <a:t>داخل حمام از وسايل گرمازا </a:t>
            </a:r>
            <a:r>
              <a:rPr lang="fa-IR" sz="4000" b="1" dirty="0" smtClean="0"/>
              <a:t>مانند بخاري يا پيك نيك به هيچ عنوان استفاده نگردد چون به كمبود اكسيژن و پخش منواكسيد كربن در داخل حمام موجب </a:t>
            </a:r>
            <a:r>
              <a:rPr lang="fa-IR" sz="4000" b="1" dirty="0" smtClean="0">
                <a:solidFill>
                  <a:srgbClr val="FF0000"/>
                </a:solidFill>
              </a:rPr>
              <a:t>مرگ انسان </a:t>
            </a:r>
            <a:r>
              <a:rPr lang="fa-IR" sz="4000" b="1" dirty="0" smtClean="0"/>
              <a:t>مي شود . </a:t>
            </a:r>
            <a:endParaRPr lang="en-US" sz="4000" b="1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b="1" dirty="0" smtClean="0">
                <a:solidFill>
                  <a:srgbClr val="FF0000"/>
                </a:solidFill>
              </a:rPr>
              <a:t>نكات ايمني جهت جلوگيري از پخش </a:t>
            </a:r>
            <a:r>
              <a:rPr lang="en-US" b="1" dirty="0" smtClean="0">
                <a:solidFill>
                  <a:srgbClr val="FF0000"/>
                </a:solidFill>
              </a:rPr>
              <a:t>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>
              <a:buNone/>
            </a:pPr>
            <a:r>
              <a:rPr lang="fa-IR" sz="3400" b="1" dirty="0" smtClean="0"/>
              <a:t>12-در داخل ماشينها از روشن كردن پيك نيك خودداري گردد زيرا </a:t>
            </a:r>
            <a:r>
              <a:rPr lang="fa-IR" sz="3400" b="1" dirty="0" smtClean="0">
                <a:solidFill>
                  <a:srgbClr val="FF0000"/>
                </a:solidFill>
              </a:rPr>
              <a:t>بسياري از آمار مرگ و مير مربوط به روشن كردن پيك نيك يا وسايل گرمازاي گازي و نفتي جهت گرم كردن داخل خودرو و خوابيدن داخل خودرو و در نهايت مرگ رانندگان با كمك آنها بوده است </a:t>
            </a:r>
            <a:endParaRPr lang="en-US" sz="3400" b="1" dirty="0" smtClean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fa-IR" sz="3400" b="1" dirty="0" smtClean="0"/>
              <a:t>13-</a:t>
            </a:r>
            <a:r>
              <a:rPr lang="fa-IR" sz="3400" b="1" dirty="0" smtClean="0">
                <a:solidFill>
                  <a:srgbClr val="0070C0"/>
                </a:solidFill>
              </a:rPr>
              <a:t>از روشن گذاشتن ماشين داخل پاركينگ خودداري فرمائيد </a:t>
            </a:r>
            <a:r>
              <a:rPr lang="fa-IR" sz="3400" b="1" dirty="0" smtClean="0"/>
              <a:t>.،چون مقداري زياد از گاز منواكسيدكربن با خروج از اگزوز خودرو داخل پاركينگ پخش مي گردد </a:t>
            </a:r>
            <a:endParaRPr lang="en-US" sz="3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b="1" dirty="0" smtClean="0">
                <a:solidFill>
                  <a:srgbClr val="FF0000"/>
                </a:solidFill>
              </a:rPr>
              <a:t>نكات ايمني جهت جلوگيري از پخش </a:t>
            </a:r>
            <a:r>
              <a:rPr lang="en-US" b="1" dirty="0" smtClean="0">
                <a:solidFill>
                  <a:srgbClr val="FF0000"/>
                </a:solidFill>
              </a:rPr>
              <a:t>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r" rtl="1">
              <a:buNone/>
            </a:pPr>
            <a:r>
              <a:rPr lang="fa-IR" sz="3600" b="1" dirty="0" smtClean="0"/>
              <a:t>14-از شومينه جهت گرم كردن منزل استفاده نكنيد </a:t>
            </a:r>
          </a:p>
          <a:p>
            <a:pPr lvl="0" algn="r" rtl="1">
              <a:buNone/>
            </a:pPr>
            <a:r>
              <a:rPr lang="fa-IR" sz="3600" b="1" dirty="0" smtClean="0"/>
              <a:t>15- </a:t>
            </a:r>
            <a:r>
              <a:rPr lang="fa-IR" sz="3600" b="1" dirty="0" smtClean="0">
                <a:solidFill>
                  <a:srgbClr val="FF0000"/>
                </a:solidFill>
              </a:rPr>
              <a:t>مشترك بودن لوله هود آشپزخانه با آبگرمكن ممنوع است </a:t>
            </a:r>
            <a:r>
              <a:rPr lang="fa-IR" sz="3600" b="1" dirty="0" smtClean="0"/>
              <a:t>چون دراثر برگشت گاز از هود به داخل محيط آشپزخانه و خانه دچار مسموميت و گاز گرفتگي مي شود . </a:t>
            </a:r>
            <a:endParaRPr lang="en-US" sz="3600" b="1" dirty="0" smtClean="0"/>
          </a:p>
          <a:p>
            <a:pPr algn="r" rtl="1">
              <a:buNone/>
            </a:pPr>
            <a:r>
              <a:rPr lang="fa-IR" sz="3600" b="1" dirty="0" smtClean="0"/>
              <a:t>16-هيچ وقت </a:t>
            </a:r>
            <a:r>
              <a:rPr lang="fa-IR" sz="3600" b="1" dirty="0" smtClean="0">
                <a:solidFill>
                  <a:srgbClr val="FF0000"/>
                </a:solidFill>
              </a:rPr>
              <a:t>تمام منافذ ورود هوا به داخل ساختمان را مسدود نكنيد </a:t>
            </a:r>
            <a:r>
              <a:rPr lang="fa-IR" sz="3600" b="1" dirty="0" smtClean="0"/>
              <a:t>كه با كمبود اكسيژن مواجه نگرديد </a:t>
            </a:r>
            <a:endParaRPr lang="en-US" sz="36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 rtl="1">
              <a:buNone/>
            </a:pPr>
            <a:endParaRPr lang="fa-IR" sz="8800" dirty="0" smtClean="0">
              <a:solidFill>
                <a:srgbClr val="0070C0"/>
              </a:solidFill>
            </a:endParaRPr>
          </a:p>
          <a:p>
            <a:pPr algn="ctr" rtl="1">
              <a:buNone/>
            </a:pPr>
            <a:r>
              <a:rPr lang="fa-IR" sz="8800" dirty="0" smtClean="0">
                <a:solidFill>
                  <a:srgbClr val="0070C0"/>
                </a:solidFill>
              </a:rPr>
              <a:t>موفق وپيروز باشيد</a:t>
            </a:r>
          </a:p>
          <a:p>
            <a:pPr lvl="7" algn="ctr" rtl="1"/>
            <a:endParaRPr lang="fa-IR" sz="2400" dirty="0" smtClean="0">
              <a:solidFill>
                <a:srgbClr val="0070C0"/>
              </a:solidFill>
            </a:endParaRPr>
          </a:p>
          <a:p>
            <a:pPr lvl="7" algn="ctr" rtl="1">
              <a:buNone/>
            </a:pPr>
            <a:endParaRPr lang="fa-IR" sz="2400" dirty="0" smtClean="0">
              <a:solidFill>
                <a:srgbClr val="0070C0"/>
              </a:solidFill>
            </a:endParaRPr>
          </a:p>
          <a:p>
            <a:pPr lvl="7" algn="ctr" rtl="1">
              <a:buNone/>
            </a:pPr>
            <a:r>
              <a:rPr lang="fa-IR" sz="2400" dirty="0" smtClean="0">
                <a:solidFill>
                  <a:srgbClr val="0070C0"/>
                </a:solidFill>
              </a:rPr>
              <a:t>معاونت آموزش و تربيت بدني </a:t>
            </a:r>
          </a:p>
          <a:p>
            <a:pPr lvl="7" algn="ctr" rtl="1">
              <a:buNone/>
            </a:pPr>
            <a:r>
              <a:rPr lang="fa-IR" sz="2400" dirty="0" smtClean="0">
                <a:solidFill>
                  <a:srgbClr val="0070C0"/>
                </a:solidFill>
              </a:rPr>
              <a:t>سازمان آتش نشاني وخدمات ايمني نيشابور 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600200"/>
          </a:xfrm>
        </p:spPr>
        <p:txBody>
          <a:bodyPr>
            <a:normAutofit fontScale="90000"/>
          </a:bodyPr>
          <a:lstStyle/>
          <a:p>
            <a:pPr rtl="1"/>
            <a:r>
              <a:rPr lang="en-US" sz="4000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fa-IR" sz="4000" b="1" dirty="0" smtClean="0">
                <a:solidFill>
                  <a:srgbClr val="FF0000"/>
                </a:solidFill>
                <a:latin typeface="Arial Black" pitchFamily="34" charset="0"/>
              </a:rPr>
              <a:t>منواكسيد كربن چيست ؟ </a:t>
            </a:r>
            <a:r>
              <a:rPr lang="en-US" sz="4000" dirty="0" smtClean="0">
                <a:solidFill>
                  <a:srgbClr val="FF0000"/>
                </a:solidFill>
              </a:rPr>
              <a:t/>
            </a:r>
            <a:br>
              <a:rPr lang="en-US" sz="4000" dirty="0" smtClean="0">
                <a:solidFill>
                  <a:srgbClr val="FF0000"/>
                </a:solidFill>
              </a:rPr>
            </a:br>
            <a:r>
              <a:rPr lang="en-US" sz="4000" dirty="0" smtClean="0">
                <a:solidFill>
                  <a:srgbClr val="FF0000"/>
                </a:solidFill>
              </a:rPr>
              <a:t/>
            </a:r>
            <a:br>
              <a:rPr lang="en-US" sz="4000" dirty="0" smtClean="0">
                <a:solidFill>
                  <a:srgbClr val="FF0000"/>
                </a:solidFill>
              </a:rPr>
            </a:b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600" b="1" dirty="0" smtClean="0">
                <a:solidFill>
                  <a:srgbClr val="FF0000"/>
                </a:solidFill>
              </a:rPr>
              <a:t>منواكسيد كربن (( </a:t>
            </a:r>
            <a:r>
              <a:rPr lang="en-US" sz="3600" b="1" dirty="0" smtClean="0">
                <a:solidFill>
                  <a:srgbClr val="FF0000"/>
                </a:solidFill>
              </a:rPr>
              <a:t>CO</a:t>
            </a:r>
            <a:r>
              <a:rPr lang="fa-IR" sz="3600" b="1" dirty="0" smtClean="0">
                <a:solidFill>
                  <a:srgbClr val="FF0000"/>
                </a:solidFill>
              </a:rPr>
              <a:t> )) </a:t>
            </a:r>
            <a:r>
              <a:rPr lang="fa-IR" sz="3600" b="1" dirty="0" smtClean="0"/>
              <a:t>گازي است بي رنگ ، بي بو و بي مزه كه از فرايند سوختن ناقص كربن توليد مي گردد . </a:t>
            </a:r>
            <a:endParaRPr lang="en-US" sz="3600" b="1" dirty="0" smtClean="0"/>
          </a:p>
          <a:p>
            <a:pPr algn="r" rtl="1"/>
            <a:r>
              <a:rPr lang="fa-IR" sz="3600" b="1" dirty="0" smtClean="0"/>
              <a:t>بنابراين تمامي وسايل گرمايي نفتي و گازي مي توانند توليد كننده منواكسيد كربن باشند . </a:t>
            </a:r>
            <a:endParaRPr lang="en-US" sz="3600" b="1" dirty="0" smtClean="0"/>
          </a:p>
          <a:p>
            <a:pPr algn="r" rtl="1"/>
            <a:r>
              <a:rPr lang="fa-IR" sz="3600" b="1" dirty="0" smtClean="0"/>
              <a:t>آستانه مجاز اين گاز </a:t>
            </a:r>
            <a:r>
              <a:rPr lang="en-US" sz="3600" b="1" dirty="0" err="1" smtClean="0"/>
              <a:t>p.p.m</a:t>
            </a:r>
            <a:r>
              <a:rPr lang="en-US" sz="3600" b="1" dirty="0" smtClean="0"/>
              <a:t> </a:t>
            </a:r>
            <a:r>
              <a:rPr lang="fa-IR" sz="3600" b="1" dirty="0" smtClean="0"/>
              <a:t> 50  مي باشند </a:t>
            </a:r>
            <a:endParaRPr lang="en-US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en-US" dirty="0" smtClean="0">
                <a:solidFill>
                  <a:srgbClr val="FF0000"/>
                </a:solidFill>
              </a:rPr>
              <a:t>co</a:t>
            </a:r>
            <a:r>
              <a:rPr lang="fa-IR" dirty="0" smtClean="0">
                <a:solidFill>
                  <a:srgbClr val="FF0000"/>
                </a:solidFill>
              </a:rPr>
              <a:t> چگونه روي بدن تأثير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fa-IR" dirty="0" smtClean="0">
                <a:solidFill>
                  <a:srgbClr val="FF0000"/>
                </a:solidFill>
              </a:rPr>
              <a:t>مي گذارد 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3600" b="1" dirty="0" smtClean="0"/>
              <a:t>اين گاز به محض پخش در فضاي داخل ساختمان از طريق سيستم تنفسي وارد بدن مي شود ، هموگلوبين خون كه وظيفه اش اكسيژن رساني به سلولهاي بدن است ميل تركيبي اش با منواكسيد كربن حدود 240 برابر بيشتر از اكسيژن است و بلافاصله منواكسيدكربن راحمل كرده و سلولها را با كمبود اكسيژن مواجه ساخته و در نهايت موجب مرگ انسان مي گردد </a:t>
            </a:r>
            <a:r>
              <a:rPr lang="fa-IR" b="1" dirty="0" smtClean="0"/>
              <a:t>. 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fa-IR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fa-IR" b="1" dirty="0" smtClean="0">
                <a:solidFill>
                  <a:srgbClr val="FF0000"/>
                </a:solidFill>
                <a:latin typeface="Arial Black" pitchFamily="34" charset="0"/>
              </a:rPr>
              <a:t>منواكسيد كربن ( قاتل نامرئي )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en-US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sz="5400" b="1" dirty="0" smtClean="0">
                <a:solidFill>
                  <a:srgbClr val="FF0000"/>
                </a:solidFill>
              </a:rPr>
              <a:t>هشدار:</a:t>
            </a:r>
            <a:r>
              <a:rPr lang="fa-IR" sz="5400" b="1" dirty="0" smtClean="0"/>
              <a:t>هر ساله با شروع فصل سرما ، شمارش معكوس براي مرگ و مير ناشي از گاز گرفتگي در نقاط مختلف كشور آغاز مي شود.</a:t>
            </a:r>
          </a:p>
          <a:p>
            <a:pPr algn="ctr" rtl="1"/>
            <a:r>
              <a:rPr lang="fa-IR" sz="5400" b="1" dirty="0" smtClean="0">
                <a:solidFill>
                  <a:srgbClr val="FF0000"/>
                </a:solidFill>
              </a:rPr>
              <a:t>پس مواظب باشيد ونكات ايمني را رعايت نماييد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fa-IR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fa-IR" b="1" dirty="0" smtClean="0">
                <a:solidFill>
                  <a:srgbClr val="FF0000"/>
                </a:solidFill>
                <a:latin typeface="Arial Black" pitchFamily="34" charset="0"/>
              </a:rPr>
              <a:t>منواكسيد كربن ( قاتل نامرئي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5400" b="1" dirty="0" smtClean="0">
                <a:solidFill>
                  <a:srgbClr val="002060"/>
                </a:solidFill>
              </a:rPr>
              <a:t>اين گاز بدليل نداشتن بو و رنگ و مزه </a:t>
            </a:r>
            <a:r>
              <a:rPr lang="fa-IR" sz="5400" b="1" dirty="0" smtClean="0">
                <a:solidFill>
                  <a:srgbClr val="FF0000"/>
                </a:solidFill>
              </a:rPr>
              <a:t>قاتل نامرئي </a:t>
            </a:r>
            <a:r>
              <a:rPr lang="fa-IR" sz="5400" b="1" dirty="0" smtClean="0">
                <a:solidFill>
                  <a:srgbClr val="002060"/>
                </a:solidFill>
              </a:rPr>
              <a:t>نام گرفته است و قدرت كشندگي بسيار بالايي دارد </a:t>
            </a:r>
            <a:endParaRPr lang="en-US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0000"/>
                </a:solidFill>
              </a:rPr>
              <a:t>وسايل گرما زا و منواكسيد كربن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sz="4800" b="1" dirty="0" smtClean="0">
                <a:solidFill>
                  <a:srgbClr val="FF0000"/>
                </a:solidFill>
              </a:rPr>
              <a:t>بخاري ، شومينه و آبگرمكن هاي نفتي يا گازي</a:t>
            </a:r>
            <a:r>
              <a:rPr lang="fa-IR" sz="4800" b="1" dirty="0" smtClean="0"/>
              <a:t> از جمله وسايلي هستند كه با افزايش موارد استفاده در زمستان خطر ساز مي شوند . و در صورت سوختن ناقص ، گاز منواكسيد كربن </a:t>
            </a:r>
            <a:r>
              <a:rPr lang="en-US" sz="4800" b="1" dirty="0" smtClean="0">
                <a:solidFill>
                  <a:srgbClr val="FF0000"/>
                </a:solidFill>
              </a:rPr>
              <a:t>CO</a:t>
            </a:r>
            <a:r>
              <a:rPr lang="fa-IR" sz="4800" b="1" dirty="0" smtClean="0">
                <a:solidFill>
                  <a:srgbClr val="FF0000"/>
                </a:solidFill>
              </a:rPr>
              <a:t> </a:t>
            </a:r>
            <a:r>
              <a:rPr lang="fa-IR" sz="4800" b="1" dirty="0" smtClean="0"/>
              <a:t>توليد مي كنند </a:t>
            </a:r>
            <a:endParaRPr lang="en-US" sz="4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0000"/>
                </a:solidFill>
              </a:rPr>
              <a:t>بي اطلاعي وسهل انگاري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en-US" sz="4400" dirty="0" smtClean="0">
                <a:solidFill>
                  <a:srgbClr val="FF0000"/>
                </a:solidFill>
              </a:rPr>
              <a:t>Co</a:t>
            </a:r>
            <a:r>
              <a:rPr lang="fa-IR" sz="4400" dirty="0" smtClean="0">
                <a:solidFill>
                  <a:srgbClr val="FF0000"/>
                </a:solidFill>
              </a:rPr>
              <a:t>،</a:t>
            </a:r>
            <a:r>
              <a:rPr lang="fa-IR" sz="4400" dirty="0" smtClean="0"/>
              <a:t>گازي </a:t>
            </a:r>
            <a:r>
              <a:rPr lang="fa-IR" sz="4400" dirty="0" smtClean="0"/>
              <a:t>كه از آن به عنوان </a:t>
            </a:r>
            <a:r>
              <a:rPr lang="fa-IR" sz="4400" dirty="0" smtClean="0">
                <a:solidFill>
                  <a:srgbClr val="FF0000"/>
                </a:solidFill>
              </a:rPr>
              <a:t>قائل نامرئي </a:t>
            </a:r>
            <a:r>
              <a:rPr lang="fa-IR" sz="4400" dirty="0" smtClean="0"/>
              <a:t>نام برده مي شود كه در اغلب موارد بي اطلاعي و سهل انگاري استفاده كنندگان نسبت به رعايت نكات ايمني ، شرايط را همچنان براي ادامه روند جنايت هاي قاتل نامرئي حفظ كرده است </a:t>
            </a:r>
            <a:endParaRPr lang="en-US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رعايت نكردن نكات ايمني در ساخت و سازها</a:t>
            </a:r>
            <a:br>
              <a:rPr lang="fa-IR" dirty="0" smtClean="0">
                <a:solidFill>
                  <a:srgbClr val="FF0000"/>
                </a:solidFill>
              </a:rPr>
            </a:br>
            <a:r>
              <a:rPr lang="fa-IR" dirty="0" smtClean="0">
                <a:solidFill>
                  <a:srgbClr val="FF0000"/>
                </a:solidFill>
              </a:rPr>
              <a:t>و توليدات غير استاندارد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000" b="1" dirty="0" smtClean="0"/>
              <a:t>البته رعايت نكردن نكات ايمني در ساخت و سازها توسط بعضي از سازندگان و انبوه سازان مسكن و همچنين بعضي توليدات غير استاندارد بخاري (( همچون بخاريهاي بدون دودكش )) زمينه رشد جنايات</a:t>
            </a:r>
            <a:r>
              <a:rPr lang="fa-IR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CO</a:t>
            </a:r>
            <a:r>
              <a:rPr lang="fa-IR" sz="4000" b="1" dirty="0" smtClean="0">
                <a:solidFill>
                  <a:srgbClr val="FF0000"/>
                </a:solidFill>
              </a:rPr>
              <a:t> </a:t>
            </a:r>
            <a:r>
              <a:rPr lang="fa-IR" sz="4000" b="1" dirty="0" smtClean="0"/>
              <a:t>را فراهم مي سازد</a:t>
            </a:r>
            <a:endParaRPr lang="en-US" sz="4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0000"/>
                </a:solidFill>
              </a:rPr>
              <a:t>واكنش انسان بعد از تنفس منواكسيد كربن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ü"/>
            </a:pPr>
            <a:r>
              <a:rPr lang="fa-IR" sz="4800" b="1" dirty="0" smtClean="0"/>
              <a:t>واكنش انسان بعد از تنفس منواكسيد كربن به صورت  سرگيجه و سنگين شدن و در نهايت </a:t>
            </a:r>
            <a:r>
              <a:rPr lang="fa-IR" sz="4800" b="1" dirty="0" smtClean="0">
                <a:solidFill>
                  <a:srgbClr val="FF0000"/>
                </a:solidFill>
              </a:rPr>
              <a:t>مرگ</a:t>
            </a:r>
            <a:r>
              <a:rPr lang="fa-IR" sz="4800" b="1" dirty="0" smtClean="0"/>
              <a:t> است كه قدرت حركت از انسان گرفته شده و </a:t>
            </a:r>
            <a:r>
              <a:rPr lang="fa-IR" sz="4800" b="1" dirty="0" smtClean="0">
                <a:solidFill>
                  <a:srgbClr val="FF0000"/>
                </a:solidFill>
              </a:rPr>
              <a:t>انسان بدون اطلاع از بدي حال خود مي ميرد</a:t>
            </a:r>
            <a:r>
              <a:rPr lang="fa-IR" sz="4800" b="1" dirty="0" smtClean="0"/>
              <a:t> </a:t>
            </a:r>
            <a:endParaRPr lang="en-US" sz="4800" b="1" dirty="0" smtClean="0"/>
          </a:p>
          <a:p>
            <a:pPr algn="r" rtl="1">
              <a:buFont typeface="Wingdings" pitchFamily="2" charset="2"/>
              <a:buChar char="ü"/>
            </a:pPr>
            <a:endParaRPr lang="en-US" sz="4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813</Words>
  <Application>Microsoft Office PowerPoint</Application>
  <PresentationFormat>On-screen Show (4:3)</PresentationFormat>
  <Paragraphs>48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مواظب قاتل نامرئي باشيد</vt:lpstr>
      <vt:lpstr>  منواكسيد كربن چيست ؟   </vt:lpstr>
      <vt:lpstr>co چگونه روي بدن تأثير  مي گذارد ؟</vt:lpstr>
      <vt:lpstr> منواكسيد كربن ( قاتل نامرئي ) </vt:lpstr>
      <vt:lpstr> منواكسيد كربن ( قاتل نامرئي )</vt:lpstr>
      <vt:lpstr>وسايل گرما زا و منواكسيد كربن</vt:lpstr>
      <vt:lpstr>بي اطلاعي وسهل انگاري</vt:lpstr>
      <vt:lpstr>رعايت نكردن نكات ايمني در ساخت و سازها و توليدات غير استاندارد</vt:lpstr>
      <vt:lpstr>واكنش انسان بعد از تنفس منواكسيد كربن</vt:lpstr>
      <vt:lpstr>نكات ايمني جهت جلوگيري از پخش co</vt:lpstr>
      <vt:lpstr>نكات ايمني جهت جلوگيري از پخش co</vt:lpstr>
      <vt:lpstr>نكات ايمني جهت جلوگيري از پخش co</vt:lpstr>
      <vt:lpstr>نكات ايمني جهت جلوگيري از پخش co</vt:lpstr>
      <vt:lpstr>نكات ايمني جهت جلوگيري از پخش co</vt:lpstr>
      <vt:lpstr>نكات ايمني جهت جلوگيري از پخش co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منواكسيد كربن چيست ؟ و چگونه روي بدن تأثير  مي گذارد ؟ </dc:title>
  <dc:creator/>
  <cp:lastModifiedBy>widewave</cp:lastModifiedBy>
  <cp:revision>5</cp:revision>
  <dcterms:created xsi:type="dcterms:W3CDTF">2006-08-16T00:00:00Z</dcterms:created>
  <dcterms:modified xsi:type="dcterms:W3CDTF">2012-11-13T15:29:36Z</dcterms:modified>
</cp:coreProperties>
</file>